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6" r:id="rId3"/>
    <p:sldId id="279" r:id="rId4"/>
    <p:sldId id="262" r:id="rId5"/>
    <p:sldId id="257" r:id="rId6"/>
    <p:sldId id="259" r:id="rId7"/>
    <p:sldId id="258" r:id="rId8"/>
    <p:sldId id="266" r:id="rId9"/>
    <p:sldId id="280" r:id="rId10"/>
    <p:sldId id="268" r:id="rId11"/>
    <p:sldId id="260" r:id="rId12"/>
    <p:sldId id="281" r:id="rId13"/>
    <p:sldId id="261" r:id="rId14"/>
    <p:sldId id="263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8000"/>
    <a:srgbClr val="FF3300"/>
    <a:srgbClr val="FFFF00"/>
    <a:srgbClr val="CC3300"/>
    <a:srgbClr val="FF000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60" autoAdjust="0"/>
    <p:restoredTop sz="94660"/>
  </p:normalViewPr>
  <p:slideViewPr>
    <p:cSldViewPr>
      <p:cViewPr varScale="1">
        <p:scale>
          <a:sx n="38" d="100"/>
          <a:sy n="3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E685DE5C-B1A4-4A09-8A73-24DC9C61EA3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A9AE66-60A1-42FD-9282-8285CA9418D8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AF16D-1037-423D-9699-F764F59B2D7B}" type="slidenum">
              <a:rPr lang="en-US"/>
              <a:pPr/>
              <a:t>11</a:t>
            </a:fld>
            <a:endParaRPr lang="en-US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AE50F0-8FB5-460D-B219-160DAC3A6563}" type="slidenum">
              <a:rPr lang="en-US"/>
              <a:pPr/>
              <a:t>12</a:t>
            </a:fld>
            <a:endParaRPr lang="en-US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9AA44E-CF14-4C65-8EB2-79AED5D5BA1D}" type="slidenum">
              <a:rPr lang="en-US"/>
              <a:pPr/>
              <a:t>13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CBCF1-3C83-4868-88FC-832835E6846F}" type="slidenum">
              <a:rPr lang="en-US"/>
              <a:pPr/>
              <a:t>14</a:t>
            </a:fld>
            <a:endParaRPr 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7DE91-F115-454C-A8A8-629E92FFCD82}" type="slidenum">
              <a:rPr lang="en-US"/>
              <a:pPr/>
              <a:t>15</a:t>
            </a:fld>
            <a:endParaRPr 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084942-2C60-4565-B742-534CC75B97EC}" type="slidenum">
              <a:rPr lang="en-US"/>
              <a:pPr/>
              <a:t>16</a:t>
            </a:fld>
            <a:endParaRPr 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4724F-6F8C-4260-A5A3-3ADAFAF68C8C}" type="slidenum">
              <a:rPr lang="en-US"/>
              <a:pPr/>
              <a:t>17</a:t>
            </a:fld>
            <a:endParaRPr lang="en-US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BD43C-8093-491F-BB7E-45DA14480E51}" type="slidenum">
              <a:rPr lang="en-US"/>
              <a:pPr/>
              <a:t>3</a:t>
            </a:fld>
            <a:endParaRPr lang="en-US"/>
          </a:p>
        </p:txBody>
      </p:sp>
      <p:sp>
        <p:nvSpPr>
          <p:cNvPr id="7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95928-E661-4B31-99B1-A2AC4066817E}" type="slidenum">
              <a:rPr lang="en-US"/>
              <a:pPr/>
              <a:t>4</a:t>
            </a:fld>
            <a:endParaRPr lang="en-US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697371-CB8E-4748-B1EB-679E31567792}" type="slidenum">
              <a:rPr lang="en-US"/>
              <a:pPr/>
              <a:t>5</a:t>
            </a:fld>
            <a:endParaRPr lang="en-US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562A0-85D1-46EE-8BC4-9EBC43529A2F}" type="slidenum">
              <a:rPr lang="en-US"/>
              <a:pPr/>
              <a:t>6</a:t>
            </a:fld>
            <a:endParaRPr lang="en-US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FE5C8-96CF-4C94-B298-D9B0F3966FF6}" type="slidenum">
              <a:rPr lang="en-US"/>
              <a:pPr/>
              <a:t>7</a:t>
            </a:fld>
            <a:endParaRPr lang="en-US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18A6F5-1435-4AD1-B0DA-F8F34C49FDC7}" type="slidenum">
              <a:rPr lang="en-US"/>
              <a:pPr/>
              <a:t>8</a:t>
            </a:fld>
            <a:endParaRPr 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97D569-DB88-4AAF-A7D0-E9A1D510E7C0}" type="slidenum">
              <a:rPr lang="en-US"/>
              <a:pPr/>
              <a:t>9</a:t>
            </a:fld>
            <a:endParaRPr 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44ABC-DAE8-4A4A-B984-8D1E6DCFDB34}" type="slidenum">
              <a:rPr lang="en-US"/>
              <a:pPr/>
              <a:t>10</a:t>
            </a:fld>
            <a:endParaRPr lang="en-US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25B188-7758-4B5A-885F-D96F4FB11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79D42-FDF2-43D8-AD78-7DF4C3ED4C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6CCE61-B722-4858-9872-B0845EE943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2C704-B095-4DE8-ADC0-BBFF5CB9C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2B7010-3DE5-423F-9A8F-371C747E6D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DA622-55FC-4230-952B-B3FFFC1BA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6FCC6-CE66-4B41-A845-1E684441D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F109-9DDD-4630-AD18-AA10B91C9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DCBEE-FECE-42D3-A65A-77CEDAD163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6FE00-6C2E-4857-9F9C-0C2065D4B6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6ABF76-174D-4C05-9A35-9B676C2C19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AC840-1F74-4BB5-B6E0-EFC0A8FB74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5000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fld id="{CFFEA455-7F3B-406B-89D3-00158C851D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3244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" y="33972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3076" name="Picture 4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563" y="1295400"/>
            <a:ext cx="71723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600200" y="1828800"/>
            <a:ext cx="5943600" cy="762000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>
                <a:solidFill>
                  <a:srgbClr val="FF3300"/>
                </a:solidFill>
                <a:latin typeface="Arial" charset="0"/>
              </a:rPr>
              <a:t>BÀI GIẢNG ĐIỆN TỬ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1219200" y="2605088"/>
            <a:ext cx="6705600" cy="823912"/>
          </a:xfrm>
          <a:prstGeom prst="rect">
            <a:avLst/>
          </a:prstGeom>
          <a:noFill/>
          <a:ln w="38100" cmpd="dbl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FF"/>
                </a:solidFill>
                <a:latin typeface="Arial" charset="0"/>
              </a:rPr>
              <a:t>Khoa học 4 – Tuần 30</a:t>
            </a:r>
          </a:p>
        </p:txBody>
      </p:sp>
      <p:grpSp>
        <p:nvGrpSpPr>
          <p:cNvPr id="3079" name="Group 10"/>
          <p:cNvGrpSpPr>
            <a:grpSpLocks/>
          </p:cNvGrpSpPr>
          <p:nvPr/>
        </p:nvGrpSpPr>
        <p:grpSpPr bwMode="auto">
          <a:xfrm>
            <a:off x="76200" y="0"/>
            <a:ext cx="8991600" cy="6705600"/>
            <a:chOff x="48" y="0"/>
            <a:chExt cx="5664" cy="4224"/>
          </a:xfrm>
        </p:grpSpPr>
        <p:sp>
          <p:nvSpPr>
            <p:cNvPr id="3081" name="Line 11"/>
            <p:cNvSpPr>
              <a:spLocks noChangeShapeType="1"/>
            </p:cNvSpPr>
            <p:nvPr/>
          </p:nvSpPr>
          <p:spPr bwMode="auto">
            <a:xfrm>
              <a:off x="288" y="1104"/>
              <a:ext cx="0" cy="2880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12"/>
            <p:cNvSpPr>
              <a:spLocks noChangeShapeType="1"/>
            </p:cNvSpPr>
            <p:nvPr/>
          </p:nvSpPr>
          <p:spPr bwMode="auto">
            <a:xfrm>
              <a:off x="5472" y="288"/>
              <a:ext cx="0" cy="2928"/>
            </a:xfrm>
            <a:prstGeom prst="line">
              <a:avLst/>
            </a:prstGeom>
            <a:noFill/>
            <a:ln w="57150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13"/>
            <p:cNvSpPr>
              <a:spLocks noChangeShapeType="1"/>
            </p:cNvSpPr>
            <p:nvPr/>
          </p:nvSpPr>
          <p:spPr bwMode="auto">
            <a:xfrm>
              <a:off x="192" y="432"/>
              <a:ext cx="0" cy="2880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4"/>
            <p:cNvSpPr>
              <a:spLocks noChangeShapeType="1"/>
            </p:cNvSpPr>
            <p:nvPr/>
          </p:nvSpPr>
          <p:spPr bwMode="auto">
            <a:xfrm>
              <a:off x="5568" y="1008"/>
              <a:ext cx="0" cy="2928"/>
            </a:xfrm>
            <a:prstGeom prst="line">
              <a:avLst/>
            </a:prstGeom>
            <a:noFill/>
            <a:ln w="57150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5" name="Group 15"/>
            <p:cNvGrpSpPr>
              <a:grpSpLocks/>
            </p:cNvGrpSpPr>
            <p:nvPr/>
          </p:nvGrpSpPr>
          <p:grpSpPr bwMode="auto"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6" name="Picture 16" descr="BAR0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7" name="Picture 17" descr="BAR0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554" name="AutoShape 18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39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65555" name="AutoShape 19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65556" name="AutoShape 20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/>
                </a:endParaRPr>
              </a:p>
            </p:txBody>
          </p:sp>
          <p:sp>
            <p:nvSpPr>
              <p:cNvPr id="65557" name="AutoShape 21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/>
                </a:endParaRPr>
              </a:p>
            </p:txBody>
          </p:sp>
        </p:grpSp>
      </p:grpSp>
      <p:sp>
        <p:nvSpPr>
          <p:cNvPr id="3080" name="Rectangle 22"/>
          <p:cNvSpPr>
            <a:spLocks noChangeArrowheads="1"/>
          </p:cNvSpPr>
          <p:nvPr/>
        </p:nvSpPr>
        <p:spPr bwMode="auto">
          <a:xfrm>
            <a:off x="571500" y="38862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Arial" charset="0"/>
              </a:rPr>
              <a:t>Nhu cầu không khí của thực vật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uong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371600"/>
            <a:ext cx="4495800" cy="5486400"/>
          </a:xfrm>
          <a:noFill/>
        </p:spPr>
      </p:pic>
      <p:pic>
        <p:nvPicPr>
          <p:cNvPr id="20483" name="Picture 4" descr="Huong copy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371600"/>
            <a:ext cx="4648200" cy="5486400"/>
          </a:xfrm>
          <a:noFill/>
        </p:spPr>
      </p:pic>
      <p:sp>
        <p:nvSpPr>
          <p:cNvPr id="20484" name="Oval 9"/>
          <p:cNvSpPr>
            <a:spLocks noChangeArrowheads="1"/>
          </p:cNvSpPr>
          <p:nvPr/>
        </p:nvSpPr>
        <p:spPr bwMode="auto">
          <a:xfrm>
            <a:off x="0" y="4343400"/>
            <a:ext cx="1066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Ô-xi</a:t>
            </a:r>
          </a:p>
        </p:txBody>
      </p:sp>
      <p:sp>
        <p:nvSpPr>
          <p:cNvPr id="20485" name="Oval 10"/>
          <p:cNvSpPr>
            <a:spLocks noChangeArrowheads="1"/>
          </p:cNvSpPr>
          <p:nvPr/>
        </p:nvSpPr>
        <p:spPr bwMode="auto">
          <a:xfrm>
            <a:off x="3352800" y="4572000"/>
            <a:ext cx="1828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Các-bô-níc</a:t>
            </a:r>
          </a:p>
        </p:txBody>
      </p:sp>
      <p:sp>
        <p:nvSpPr>
          <p:cNvPr id="20486" name="Oval 11"/>
          <p:cNvSpPr>
            <a:spLocks noChangeArrowheads="1"/>
          </p:cNvSpPr>
          <p:nvPr/>
        </p:nvSpPr>
        <p:spPr bwMode="auto">
          <a:xfrm>
            <a:off x="3810000" y="3886200"/>
            <a:ext cx="1676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Các-bô-níc</a:t>
            </a:r>
          </a:p>
        </p:txBody>
      </p:sp>
      <p:sp>
        <p:nvSpPr>
          <p:cNvPr id="20487" name="Oval 12"/>
          <p:cNvSpPr>
            <a:spLocks noChangeArrowheads="1"/>
          </p:cNvSpPr>
          <p:nvPr/>
        </p:nvSpPr>
        <p:spPr bwMode="auto">
          <a:xfrm>
            <a:off x="7696200" y="5105400"/>
            <a:ext cx="14478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Ô-xi</a:t>
            </a: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457200" y="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Quan sát hình 1 và hình 2 , thảo luận nhóm 4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ể trả lời các câu hỏi sau:</a:t>
            </a: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381000" y="5943600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ổi khí trong quang hợp của thực vật</a:t>
            </a:r>
          </a:p>
        </p:txBody>
      </p:sp>
      <p:sp>
        <p:nvSpPr>
          <p:cNvPr id="20490" name="Text Box 15"/>
          <p:cNvSpPr txBox="1">
            <a:spLocks noChangeArrowheads="1"/>
          </p:cNvSpPr>
          <p:nvPr/>
        </p:nvSpPr>
        <p:spPr bwMode="auto">
          <a:xfrm>
            <a:off x="5029200" y="59436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ổi khí trong hô hấp của thực vật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362200" y="457200"/>
            <a:ext cx="4038600" cy="92392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Arial" charset="0"/>
              </a:rPr>
              <a:t>KẾT LUẬN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57200" y="1965325"/>
            <a:ext cx="8153400" cy="44005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Thực vật cần không khí </a:t>
            </a:r>
            <a:r>
              <a:rPr lang="vi-VN" sz="4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4000" b="1">
                <a:solidFill>
                  <a:srgbClr val="0000FF"/>
                </a:solidFill>
                <a:latin typeface="Arial" charset="0"/>
              </a:rPr>
              <a:t>ể quang hợp và hô hấp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Khí các-bô-níc cần cho quá trình quang hợp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Arial" charset="0"/>
              </a:rPr>
              <a:t>-Khí ô-xi cần cho quá trình hô hấp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4"/>
          <p:cNvSpPr>
            <a:spLocks noChangeArrowheads="1" noChangeShapeType="1" noTextEdit="1"/>
          </p:cNvSpPr>
          <p:nvPr/>
        </p:nvSpPr>
        <p:spPr bwMode="auto">
          <a:xfrm>
            <a:off x="457200" y="1600200"/>
            <a:ext cx="82296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Liên hệ thực tế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Thảo luận nhóm </a:t>
            </a:r>
            <a:r>
              <a:rPr lang="vi-VN" sz="36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ôi </a:t>
            </a:r>
            <a:r>
              <a:rPr lang="vi-VN" sz="36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FF3300"/>
                </a:solidFill>
                <a:latin typeface="Arial" charset="0"/>
              </a:rPr>
              <a:t>ể trả lời các câu hỏi sau :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304800" y="1600200"/>
            <a:ext cx="8534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Câu 1 : Tại sao vào những ngày trời nắng nóng ,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ứng d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ới bóng mát của một cái cây , ta cảm thấy dễ chịu ?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344863"/>
            <a:ext cx="8610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Arial" charset="0"/>
              </a:rPr>
              <a:t>Câu 2 : Tại sao ban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êm , không nên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ể chậu hoa , cây cảnh trong phòng ngủ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óng kín cửa lại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304800"/>
            <a:ext cx="8382000" cy="95408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>
                <a:solidFill>
                  <a:srgbClr val="FFFF00"/>
                </a:solidFill>
                <a:latin typeface="Arial"/>
              </a:rPr>
              <a:t>Hoạt </a:t>
            </a:r>
            <a:r>
              <a:rPr lang="vi-VN" sz="2800" b="1">
                <a:solidFill>
                  <a:srgbClr val="FFFF00"/>
                </a:solidFill>
                <a:latin typeface="Arial"/>
              </a:rPr>
              <a:t>đ</a:t>
            </a:r>
            <a:r>
              <a:rPr lang="en-US" sz="2800" b="1">
                <a:solidFill>
                  <a:srgbClr val="FFFF00"/>
                </a:solidFill>
                <a:latin typeface="Arial"/>
              </a:rPr>
              <a:t>ộng 2 : Một số ứng dụng thực tế về nhu cầu không khí của thực vật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28800" y="1279525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00"/>
                </a:solidFill>
                <a:latin typeface="Arial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72200" y="1279525"/>
            <a:ext cx="137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00"/>
                </a:solidFill>
                <a:latin typeface="Arial" charset="0"/>
              </a:rPr>
              <a:t>    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" y="2057400"/>
            <a:ext cx="4343400" cy="830263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L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ợng khí các-bô-níc có sẵn trong không khí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52400" y="3235325"/>
            <a:ext cx="4343400" cy="830263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L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ợng khí các-bô-níc cung cấp không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ủ cho cây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52400" y="4495800"/>
            <a:ext cx="4267200" cy="830263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L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ợng khí các-bô-níc t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ng gấp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ôi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52400" y="5791200"/>
            <a:ext cx="4267200" cy="830263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L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ợng khí các-bô-níc t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ng cao h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n gấp 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ôi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257800" y="2290763"/>
            <a:ext cx="3657600" cy="461962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Cây phát triển kém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181600" y="3311525"/>
            <a:ext cx="3733800" cy="830263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Cây phát triển bình th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ờng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181600" y="4530725"/>
            <a:ext cx="3733800" cy="830263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Cây phát triển n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ng suất cao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257800" y="6019800"/>
            <a:ext cx="3581400" cy="461963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Cây sẽ chết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4267200" y="2514600"/>
            <a:ext cx="10668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V="1">
            <a:off x="4114800" y="2743200"/>
            <a:ext cx="1371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4114800" y="50292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4114800" y="61722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 animBg="1"/>
      <p:bldP spid="9233" grpId="0" animBg="1"/>
      <p:bldP spid="9234" grpId="0" animBg="1"/>
      <p:bldP spid="9235" grpId="0" animBg="1"/>
      <p:bldP spid="92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FF3300"/>
          </a:solidFill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33400" y="1524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latin typeface="Arial" charset="0"/>
              </a:rPr>
              <a:t>Các bác nông dân </a:t>
            </a:r>
            <a:r>
              <a:rPr lang="vi-VN" sz="40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ang làm gì?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438400" y="5867400"/>
            <a:ext cx="243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Arial" charset="0"/>
              </a:rPr>
              <a:t>Bón phân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p1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219200" y="228600"/>
            <a:ext cx="6553200" cy="10779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L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ợng khí các-bô-níc ở những n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i này nh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 thế  nào?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90600" y="228600"/>
            <a:ext cx="7239000" cy="1570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Làm thế nào 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ể l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ợng khí các-bô-níc ở những n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ơ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i này không t</a:t>
            </a:r>
            <a:r>
              <a:rPr lang="vi-VN" sz="3200" b="1">
                <a:solidFill>
                  <a:srgbClr val="FF3300"/>
                </a:solidFill>
                <a:latin typeface="Arial" charset="0"/>
              </a:rPr>
              <a:t>ă</a:t>
            </a:r>
            <a:r>
              <a:rPr lang="en-US" sz="3200" b="1">
                <a:solidFill>
                  <a:srgbClr val="FF3300"/>
                </a:solidFill>
                <a:latin typeface="Arial" charset="0"/>
              </a:rPr>
              <a:t>ng cao?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0" grpId="1" animBg="1"/>
      <p:bldP spid="215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6"/>
          <p:cNvGraphicFramePr>
            <a:graphicFrameLocks noChangeAspect="1"/>
          </p:cNvGraphicFramePr>
          <p:nvPr>
            <p:ph/>
          </p:nvPr>
        </p:nvGraphicFramePr>
        <p:xfrm>
          <a:off x="457200" y="276225"/>
          <a:ext cx="8229600" cy="5848350"/>
        </p:xfrm>
        <a:graphic>
          <a:graphicData uri="http://schemas.openxmlformats.org/presentationml/2006/ole">
            <p:oleObj spid="_x0000_s34818" name="Chart" r:id="rId4" imgW="8229600" imgH="5848350" progId="MSGraph.Chart.8">
              <p:embed followColorScheme="full"/>
            </p:oleObj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610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</a:t>
            </a:r>
            <a:r>
              <a:rPr lang="en-US" sz="1600">
                <a:latin typeface="Arial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Thực vật cần không khí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ể quang hợp và hô hấp</a:t>
            </a:r>
            <a:r>
              <a:rPr lang="en-US" sz="2800" b="1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sz="2800" b="1">
                <a:solidFill>
                  <a:srgbClr val="0000FF"/>
                </a:solidFill>
                <a:latin typeface="Arial" charset="0"/>
              </a:rPr>
              <a:t> Khí ô-xi cần cho quá trình hô hấp của thực vật.Thiếu ô-xi, thực vật sẽ ngừng hô hấp và chết.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800000"/>
                </a:solidFill>
                <a:latin typeface="Arial" charset="0"/>
              </a:rPr>
              <a:t>- Khí các-bô-níc cần cho quá trình quang hợp. Ng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ời ta 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ã phát hiện khí các-bô-níc có trong không khí chỉ 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ủ cho cây phát triển bình th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ờng. Nếu t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ă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ng l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ợng khí các-bô-níc lên gấp 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ôi thì cây trồng sẽ cho n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ă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ng suất cao h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n. Nh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ng nếu l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ợng khí các-bô-níc cao h</a:t>
            </a:r>
            <a:r>
              <a:rPr lang="vi-VN" sz="2800" b="1">
                <a:solidFill>
                  <a:srgbClr val="800000"/>
                </a:solidFill>
                <a:latin typeface="Arial" charset="0"/>
              </a:rPr>
              <a:t>ơ</a:t>
            </a:r>
            <a:r>
              <a:rPr lang="en-US" sz="2800" b="1">
                <a:solidFill>
                  <a:srgbClr val="800000"/>
                </a:solidFill>
                <a:latin typeface="Arial" charset="0"/>
              </a:rPr>
              <a:t>n nữa, cây trồng sẽ chết.</a:t>
            </a:r>
          </a:p>
        </p:txBody>
      </p:sp>
      <p:sp>
        <p:nvSpPr>
          <p:cNvPr id="27657" name="WordArt 9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6934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609600" y="-381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KIỂM TRA BÀI CŨ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76200" y="609600"/>
            <a:ext cx="899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  <a:latin typeface="Arial" charset="0"/>
              </a:rPr>
              <a:t>Bài </a:t>
            </a:r>
            <a:r>
              <a:rPr lang="en-US" sz="2800">
                <a:solidFill>
                  <a:srgbClr val="FF00FF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Nhu cầu chất khoáng của thực vật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14300" y="1736725"/>
            <a:ext cx="8801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  <a:latin typeface="Arial" charset="0"/>
              </a:rPr>
              <a:t>1. Em hãy kể tên một số chất khoáng cần thiết cho </a:t>
            </a:r>
            <a:r>
              <a:rPr lang="vi-VN" sz="3600" b="1">
                <a:solidFill>
                  <a:srgbClr val="990000"/>
                </a:solidFill>
                <a:latin typeface="Arial" charset="0"/>
              </a:rPr>
              <a:t>đ</a:t>
            </a:r>
            <a:r>
              <a:rPr lang="en-US" sz="3600" b="1">
                <a:solidFill>
                  <a:srgbClr val="990000"/>
                </a:solidFill>
                <a:latin typeface="Arial" charset="0"/>
              </a:rPr>
              <a:t>ời sống thực vật .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81000" y="3192463"/>
            <a:ext cx="838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2 . Em hãy cho biết nhu cầu về chất khoáng của thực vật .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81000" y="4724400"/>
            <a:ext cx="868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6600"/>
                </a:solidFill>
                <a:latin typeface="Arial" charset="0"/>
              </a:rPr>
              <a:t>3 . Trong trồng trọt, muốn thu hoạch cao, nhà nông cần phải làm gì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  <p:bldP spid="2061" grpId="0"/>
      <p:bldP spid="20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4" name="Picture 4" descr="p4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953000" cy="6858000"/>
          </a:xfrm>
          <a:noFill/>
        </p:spPr>
      </p:pic>
      <p:pic>
        <p:nvPicPr>
          <p:cNvPr id="35847" name="Picture 7" descr="p5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0"/>
            <a:ext cx="4267200" cy="6858000"/>
          </a:xfrm>
          <a:noFill/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0" y="5181600"/>
            <a:ext cx="9144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8000" b="1">
                <a:latin typeface="Arial" charset="0"/>
              </a:rPr>
              <a:t>Vì sao cây chết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7696200" cy="3276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Nhu cầu không khí của thực vật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2 . Bài mới</a:t>
            </a:r>
            <a:endParaRPr lang="en-US" sz="2400">
              <a:solidFill>
                <a:srgbClr val="FF00FF"/>
              </a:solidFill>
              <a:latin typeface="Arial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28600" y="838200"/>
            <a:ext cx="8610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00"/>
                </a:solidFill>
                <a:latin typeface="Arial" charset="0"/>
              </a:rPr>
              <a:t>Hoạt động 1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 : Sự trao đổi khí của thực vật trong quá trình quang hợp và hô hấp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85800" y="16764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1/. Không khí gồm có những thành phần nào ?</a:t>
            </a: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609600" y="2438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latin typeface="Arial" charset="0"/>
              </a:rPr>
              <a:t>                 </a:t>
            </a:r>
            <a:endParaRPr lang="en-US" sz="2400" b="1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57200" y="3733800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Arial" charset="0"/>
              </a:rPr>
              <a:t> 2 . Thành phần nào trong không khí quan trọng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ối với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ời     sống của thực vật ?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85800" y="2590800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latin typeface="Arial" charset="0"/>
              </a:rPr>
              <a:t>Ô-xi                             Ni-t</a:t>
            </a:r>
            <a:r>
              <a:rPr lang="vi-VN" sz="2400" b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006600"/>
                </a:solidFill>
                <a:latin typeface="Arial" charset="0"/>
              </a:rPr>
              <a:t>                          Các-bô-níc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latin typeface="Arial" charset="0"/>
              </a:rPr>
              <a:t>Bụi                              H</a:t>
            </a:r>
            <a:r>
              <a:rPr lang="vi-VN" sz="2400" b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006600"/>
                </a:solidFill>
                <a:latin typeface="Arial" charset="0"/>
              </a:rPr>
              <a:t>i n</a:t>
            </a:r>
            <a:r>
              <a:rPr lang="vi-VN" sz="2400" b="1">
                <a:solidFill>
                  <a:srgbClr val="0066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006600"/>
                </a:solidFill>
                <a:latin typeface="Arial" charset="0"/>
              </a:rPr>
              <a:t>ớc                    Vi khuẩn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609600" y="4876800"/>
            <a:ext cx="617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6600"/>
                </a:solidFill>
                <a:latin typeface="Arial" charset="0"/>
              </a:rPr>
              <a:t> Ô - xi                                      Các -bô - níc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3" grpId="0"/>
      <p:bldP spid="3090" grpId="0"/>
      <p:bldP spid="30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uong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371600"/>
            <a:ext cx="4495800" cy="5486400"/>
          </a:xfrm>
          <a:noFill/>
        </p:spPr>
      </p:pic>
      <p:pic>
        <p:nvPicPr>
          <p:cNvPr id="12291" name="Picture 7" descr="Huong copy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371600"/>
            <a:ext cx="4648200" cy="5486400"/>
          </a:xfrm>
          <a:noFill/>
        </p:spPr>
      </p:pic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0" y="4343400"/>
            <a:ext cx="990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?</a:t>
            </a:r>
            <a:endParaRPr lang="en-US" sz="1600">
              <a:latin typeface="Arial" charset="0"/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3276600" y="4572000"/>
            <a:ext cx="1676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?</a:t>
            </a:r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3733800" y="3886200"/>
            <a:ext cx="1828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?</a:t>
            </a:r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7772400" y="5257800"/>
            <a:ext cx="1371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?</a:t>
            </a:r>
          </a:p>
        </p:txBody>
      </p:sp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304800" y="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Quan sát hình 1 và hình 2, thảo luận nhóm 4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ể trả lời các câu hỏi sau:</a:t>
            </a:r>
          </a:p>
        </p:txBody>
      </p:sp>
      <p:sp>
        <p:nvSpPr>
          <p:cNvPr id="12297" name="Text Box 19"/>
          <p:cNvSpPr txBox="1">
            <a:spLocks noChangeArrowheads="1"/>
          </p:cNvSpPr>
          <p:nvPr/>
        </p:nvSpPr>
        <p:spPr bwMode="auto">
          <a:xfrm>
            <a:off x="381000" y="5943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ổi khí trong quang hợp của thực vật</a:t>
            </a:r>
          </a:p>
        </p:txBody>
      </p:sp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4953000" y="59436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ổi khí trong hô hấp của thực vật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 animBg="1"/>
      <p:bldP spid="5135" grpId="0" animBg="1"/>
      <p:bldP spid="5136" grpId="0" animBg="1"/>
      <p:bldP spid="51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28600"/>
            <a:ext cx="9144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1/. Trong quang hợp , thực vật hút vào khí gì ? Thải ra khí gì ?</a:t>
            </a:r>
            <a:endParaRPr lang="en-US" sz="3200" b="1">
              <a:solidFill>
                <a:srgbClr val="0000FF"/>
              </a:solidFill>
              <a:latin typeface="Arial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2/. Quá trình quang hợp chỉ xảy ra khi nào ?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3/. Trong hô hấp ,thực vật hút  vào khí gì ? Thải ra khí gì ?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4/. Quá trình hô hấp xảy ra khi nào 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  <a:latin typeface="Arial" charset="0"/>
              </a:rPr>
              <a:t>5/. Điều gì sẽ xảy ra nếu một trong hai qua trình trên ngừng hoạt động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V5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57150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nhóm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uong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371600"/>
            <a:ext cx="4495800" cy="5486400"/>
          </a:xfrm>
          <a:noFill/>
        </p:spPr>
      </p:pic>
      <p:pic>
        <p:nvPicPr>
          <p:cNvPr id="18435" name="Picture 3" descr="Huong copy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371600"/>
            <a:ext cx="4648200" cy="5486400"/>
          </a:xfrm>
          <a:noFill/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0" y="4343400"/>
            <a:ext cx="990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Ô-x</a:t>
            </a:r>
            <a:r>
              <a:rPr lang="en-US" sz="1600">
                <a:latin typeface="Arial" charset="0"/>
              </a:rPr>
              <a:t>i</a:t>
            </a: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3276600" y="4572000"/>
            <a:ext cx="16764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Các-bô-níc</a:t>
            </a:r>
          </a:p>
        </p:txBody>
      </p:sp>
      <p:sp>
        <p:nvSpPr>
          <p:cNvPr id="39942" name="Oval 6"/>
          <p:cNvSpPr>
            <a:spLocks noChangeArrowheads="1"/>
          </p:cNvSpPr>
          <p:nvPr/>
        </p:nvSpPr>
        <p:spPr bwMode="auto">
          <a:xfrm>
            <a:off x="3733800" y="3886200"/>
            <a:ext cx="1828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Các-bô-níc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7772400" y="5257800"/>
            <a:ext cx="13716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latin typeface="Arial" charset="0"/>
              </a:rPr>
              <a:t>Ô-xi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04800" y="0"/>
            <a:ext cx="8458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charset="0"/>
              </a:rPr>
              <a:t>Quan sát hình 1 và hình 2, thảo luận nhóm 4 </a:t>
            </a:r>
            <a:r>
              <a:rPr lang="vi-VN" sz="28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FF3300"/>
                </a:solidFill>
                <a:latin typeface="Arial" charset="0"/>
              </a:rPr>
              <a:t>ể trả lời các câu hỏi sau: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81000" y="5943600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00"/>
                </a:solidFill>
                <a:latin typeface="Arial" charset="0"/>
              </a:rPr>
              <a:t>ổi khí trong quang hợp của thực vật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953000" y="59436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S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ồ sự trao </a:t>
            </a:r>
            <a:r>
              <a:rPr lang="vi-VN" sz="2000" b="1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chemeClr val="bg1"/>
                </a:solidFill>
                <a:latin typeface="Arial" charset="0"/>
              </a:rPr>
              <a:t>ổi khí trong hô hấp của thực vật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802</Words>
  <Application>Microsoft Office PowerPoint</Application>
  <PresentationFormat>On-screen Show (4:3)</PresentationFormat>
  <Paragraphs>89</Paragraphs>
  <Slides>17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VNI-Times</vt:lpstr>
      <vt:lpstr>Arial</vt:lpstr>
      <vt:lpstr>Default Design</vt:lpstr>
      <vt:lpstr>Microsoft Graph 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Trong Phat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Phi Hung</dc:creator>
  <cp:lastModifiedBy>CSTeam</cp:lastModifiedBy>
  <cp:revision>38</cp:revision>
  <dcterms:created xsi:type="dcterms:W3CDTF">2008-04-14T00:54:54Z</dcterms:created>
  <dcterms:modified xsi:type="dcterms:W3CDTF">2016-06-30T01:11:25Z</dcterms:modified>
</cp:coreProperties>
</file>